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8"/>
  </p:notesMasterIdLst>
  <p:handoutMasterIdLst>
    <p:handoutMasterId r:id="rId49"/>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9" r:id="rId37"/>
    <p:sldId id="321" r:id="rId38"/>
    <p:sldId id="322" r:id="rId39"/>
    <p:sldId id="323" r:id="rId40"/>
    <p:sldId id="324" r:id="rId41"/>
    <p:sldId id="288" r:id="rId42"/>
    <p:sldId id="289" r:id="rId43"/>
    <p:sldId id="320" r:id="rId44"/>
    <p:sldId id="274" r:id="rId45"/>
    <p:sldId id="275"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83" d="100"/>
          <a:sy n="83" d="100"/>
        </p:scale>
        <p:origin x="96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8/10/2024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vanreddy-2003/IBM-Data-Science-Capstone/blob/main/%5B3%5D%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avanreddy-2003/IBM-Data-Science-Capstone/blob/main/%5B5%5D%20ED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vanreddy-2003/IBM-Data-Science-Capstone/blob/main/%5B4%5D%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vanreddy-2003/IBM-Data-Science-Capstone/blob/main/%5B7%5D%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avanreddy-2003/IBM-Data-Science-Capstone/blob/main/%5B8%5D%20Machine%20Learning%20P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Pavanreddy-2003/IBM-Data-Science-Capstone/blob/main/%5B1%5D%20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avanreddy-2003/IBM-Data-Science-Capstone/blob/main/%5B2%5D%20Data%20Collection%20with%20Web%20Scraping%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891899"/>
            <a:ext cx="328721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Pelluru Pavan Kumar Reddy</a:t>
            </a:r>
          </a:p>
          <a:p>
            <a:r>
              <a:rPr lang="en-US" dirty="0">
                <a:solidFill>
                  <a:schemeClr val="bg2"/>
                </a:solidFill>
                <a:latin typeface="Abadi" panose="020B0604020104020204" pitchFamily="34" charset="0"/>
                <a:ea typeface="SF Pro" pitchFamily="2" charset="0"/>
                <a:cs typeface="SF Pro" pitchFamily="2" charset="0"/>
              </a:rPr>
              <a:t>10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825625"/>
            <a:ext cx="5082149" cy="4026535"/>
          </a:xfrm>
          <a:prstGeom prst="rect">
            <a:avLst/>
          </a:prstGeom>
        </p:spPr>
        <p:txBody>
          <a:bodyPr/>
          <a:lstStyle/>
          <a:p>
            <a:r>
              <a:rPr lang="en-US" sz="2200" dirty="0">
                <a:solidFill>
                  <a:schemeClr val="accent3">
                    <a:lumMod val="25000"/>
                  </a:schemeClr>
                </a:solidFill>
                <a:latin typeface="Abadi" panose="020B0604020104020204" pitchFamily="34" charset="0"/>
              </a:rPr>
              <a:t>Calculated number of launches at each site, and the number and occurrence of each orbits and exported the results into csv file.</a:t>
            </a: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https://github.com/Pavanreddy-2003/IBM-Data-Science-Capstone/blob/main/%5B3%5D%20Data%20Wrangling.ipynb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9990EBA5-5243-9F85-2E47-490BC28DA6CE}"/>
              </a:ext>
            </a:extLst>
          </p:cNvPr>
          <p:cNvPicPr>
            <a:picLocks noChangeAspect="1"/>
          </p:cNvPicPr>
          <p:nvPr/>
        </p:nvPicPr>
        <p:blipFill>
          <a:blip r:embed="rId4"/>
          <a:stretch>
            <a:fillRect/>
          </a:stretch>
        </p:blipFill>
        <p:spPr>
          <a:xfrm>
            <a:off x="6159924" y="1948961"/>
            <a:ext cx="5109695" cy="32021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365761" y="1478932"/>
            <a:ext cx="3947159" cy="4948279"/>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Explored data by visualizing relationship between columns like flight number and launch site, payload and launch site, success rate of each orbit type, flight number and orbit type, the launch success yearly trend.</a:t>
            </a:r>
          </a:p>
          <a:p>
            <a:pPr algn="just">
              <a:lnSpc>
                <a:spcPct val="100000"/>
              </a:lnSpc>
              <a:spcBef>
                <a:spcPts val="1400"/>
              </a:spcBef>
            </a:pPr>
            <a:r>
              <a:rPr lang="en-US" sz="2200" dirty="0">
                <a:solidFill>
                  <a:schemeClr val="accent3">
                    <a:lumMod val="25000"/>
                  </a:schemeClr>
                </a:solidFill>
                <a:latin typeface="Abadi"/>
              </a:rPr>
              <a:t>Notebook link: </a:t>
            </a:r>
            <a:r>
              <a:rPr lang="en-US" sz="2200" dirty="0">
                <a:solidFill>
                  <a:schemeClr val="accent3">
                    <a:lumMod val="25000"/>
                  </a:schemeClr>
                </a:solidFill>
                <a:latin typeface="Abadi"/>
                <a:hlinkClick r:id="rId3"/>
              </a:rPr>
              <a:t>https://github.com/Pavanreddy-2003/IBM-Data-Science-Capstone/blob/main/%5B5%5D%20EDA%20Visualization.ipynb</a:t>
            </a:r>
            <a:endParaRPr lang="en-US" sz="2200" dirty="0">
              <a:solidFill>
                <a:schemeClr val="accent3">
                  <a:lumMod val="25000"/>
                </a:schemeClr>
              </a:solidFill>
              <a:latin typeface="Abadi" panose="020B0604020104020204" pitchFamily="34" charset="0"/>
            </a:endParaRPr>
          </a:p>
          <a:p>
            <a:pPr algn="just"/>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DEA4D6D1-38C5-9F23-231D-D6C123189E6A}"/>
              </a:ext>
            </a:extLst>
          </p:cNvPr>
          <p:cNvPicPr>
            <a:picLocks noChangeAspect="1"/>
          </p:cNvPicPr>
          <p:nvPr/>
        </p:nvPicPr>
        <p:blipFill>
          <a:blip r:embed="rId4"/>
          <a:stretch>
            <a:fillRect/>
          </a:stretch>
        </p:blipFill>
        <p:spPr>
          <a:xfrm>
            <a:off x="5496508" y="3429000"/>
            <a:ext cx="5313786" cy="2757788"/>
          </a:xfrm>
          <a:prstGeom prst="rect">
            <a:avLst/>
          </a:prstGeom>
        </p:spPr>
      </p:pic>
      <p:pic>
        <p:nvPicPr>
          <p:cNvPr id="8" name="Picture 7">
            <a:extLst>
              <a:ext uri="{FF2B5EF4-FFF2-40B4-BE49-F238E27FC236}">
                <a16:creationId xmlns:a16="http://schemas.microsoft.com/office/drawing/2014/main" id="{F44C9F4C-5196-7ADF-9BC1-C0D438C4CC18}"/>
              </a:ext>
            </a:extLst>
          </p:cNvPr>
          <p:cNvPicPr>
            <a:picLocks noChangeAspect="1"/>
          </p:cNvPicPr>
          <p:nvPr/>
        </p:nvPicPr>
        <p:blipFill>
          <a:blip r:embed="rId5"/>
          <a:stretch>
            <a:fillRect/>
          </a:stretch>
        </p:blipFill>
        <p:spPr>
          <a:xfrm>
            <a:off x="4585534" y="1577392"/>
            <a:ext cx="7341374" cy="15925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Then applied EDA with SQL to get insight from the data. Wrote queries to find out for instance:</a:t>
            </a:r>
          </a:p>
          <a:p>
            <a:pPr>
              <a:lnSpc>
                <a:spcPct val="100000"/>
              </a:lnSpc>
              <a:spcBef>
                <a:spcPts val="1400"/>
              </a:spcBef>
            </a:pPr>
            <a:r>
              <a:rPr lang="en-US" sz="2200" dirty="0">
                <a:solidFill>
                  <a:schemeClr val="accent3">
                    <a:lumMod val="25000"/>
                  </a:schemeClr>
                </a:solidFill>
                <a:latin typeface="Abadi"/>
              </a:rPr>
              <a:t>The names of unique launch sites</a:t>
            </a:r>
          </a:p>
          <a:p>
            <a:pPr>
              <a:lnSpc>
                <a:spcPct val="100000"/>
              </a:lnSpc>
              <a:spcBef>
                <a:spcPts val="1400"/>
              </a:spcBef>
            </a:pPr>
            <a:r>
              <a:rPr lang="en-US" sz="2200" dirty="0">
                <a:solidFill>
                  <a:schemeClr val="accent3">
                    <a:lumMod val="25000"/>
                  </a:schemeClr>
                </a:solidFill>
                <a:latin typeface="Abadi"/>
              </a:rPr>
              <a:t>Total payload mass carried by boosters launched by NASA(CRS)</a:t>
            </a:r>
          </a:p>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 1.1</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https://github.com/Pavanreddy-2003/IBM-Data-Science-Capstone/blob/main/%5B4%5D%20EDA%20With%20SQL.ipynb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gn="just"/>
            <a:r>
              <a:rPr lang="en-US" sz="2200" dirty="0">
                <a:latin typeface="Abadi" panose="020B0604020104020204" pitchFamily="34" charset="0"/>
              </a:rPr>
              <a:t>We marked all launch sites, and added map objects such as markers, circles, lines to mark the success or failure of launches for each site on the folium map.</a:t>
            </a:r>
          </a:p>
          <a:p>
            <a:pPr algn="just"/>
            <a:r>
              <a:rPr lang="en-US" sz="2200" dirty="0">
                <a:latin typeface="Abadi" panose="020B0604020104020204" pitchFamily="34" charset="0"/>
              </a:rPr>
              <a:t> We assigned the feature launch outcomes (failure or success) to class O and 1.i.e., O for failure, and 1 for success.</a:t>
            </a:r>
          </a:p>
          <a:p>
            <a:pPr algn="just"/>
            <a:r>
              <a:rPr lang="en-US" sz="2200" dirty="0">
                <a:latin typeface="Abadi" panose="020B0604020104020204" pitchFamily="34" charset="0"/>
              </a:rPr>
              <a:t>Using the color-labeled marker clusters, we identified which launch sites have relatively high success rate.</a:t>
            </a:r>
          </a:p>
          <a:p>
            <a:pPr algn="just"/>
            <a:r>
              <a:rPr lang="en-US" sz="2200" dirty="0">
                <a:latin typeface="Abadi" panose="020B0604020104020204" pitchFamily="34" charset="0"/>
              </a:rPr>
              <a:t> We calculated the distances between a launch site to its proximities. We answered some question for instance:</a:t>
            </a:r>
          </a:p>
          <a:p>
            <a:pPr algn="just"/>
            <a:r>
              <a:rPr lang="en-US" sz="2200" dirty="0">
                <a:latin typeface="Abadi" panose="020B0604020104020204" pitchFamily="34" charset="0"/>
              </a:rPr>
              <a:t>Are launch sites near railways, highways and coastlines.</a:t>
            </a:r>
          </a:p>
          <a:p>
            <a:pPr algn="just"/>
            <a:r>
              <a:rPr lang="en-US" sz="2200" dirty="0">
                <a:latin typeface="Abadi" panose="020B0604020104020204" pitchFamily="34" charset="0"/>
              </a:rPr>
              <a:t>Do launch sites keep certain distance away from cities.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34028" y="1805135"/>
            <a:ext cx="5005949" cy="44937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Plotty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relationship with outcome and payload mass(Kg) for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https://github.com/Pavanreddy-2003/IBM-Data-Science-Capstone/blob/main/%5B7%5D%20spacex_dash_app.py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7CB9DC9F-299D-4063-B607-31DE825B350A}"/>
              </a:ext>
            </a:extLst>
          </p:cNvPr>
          <p:cNvPicPr>
            <a:picLocks noChangeAspect="1"/>
          </p:cNvPicPr>
          <p:nvPr/>
        </p:nvPicPr>
        <p:blipFill>
          <a:blip r:embed="rId4"/>
          <a:stretch>
            <a:fillRect/>
          </a:stretch>
        </p:blipFill>
        <p:spPr>
          <a:xfrm>
            <a:off x="5862181" y="2517597"/>
            <a:ext cx="5595791" cy="25573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out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Created a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CV object with cv = 10 to find the best parameters</a:t>
            </a:r>
          </a:p>
          <a:p>
            <a:pPr>
              <a:lnSpc>
                <a:spcPct val="100000"/>
              </a:lnSpc>
              <a:spcBef>
                <a:spcPts val="1400"/>
              </a:spcBef>
            </a:pPr>
            <a:r>
              <a:rPr lang="en-US" sz="2200" dirty="0">
                <a:solidFill>
                  <a:schemeClr val="accent3">
                    <a:lumMod val="25000"/>
                  </a:schemeClr>
                </a:solidFill>
                <a:latin typeface="Abadi" panose="020B0604020104020204" pitchFamily="34" charset="0"/>
              </a:rPr>
              <a:t>Applying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on </a:t>
            </a:r>
            <a:r>
              <a:rPr lang="en-US" sz="2200" dirty="0" err="1">
                <a:solidFill>
                  <a:schemeClr val="accent3">
                    <a:lumMod val="25000"/>
                  </a:schemeClr>
                </a:solidFill>
                <a:latin typeface="Abadi" panose="020B0604020104020204" pitchFamily="34" charset="0"/>
              </a:rPr>
              <a:t>LogReg</a:t>
            </a:r>
            <a:r>
              <a:rPr lang="en-US" sz="2200" dirty="0">
                <a:solidFill>
                  <a:schemeClr val="accent3">
                    <a:lumMod val="25000"/>
                  </a:schemeClr>
                </a:solidFill>
                <a:latin typeface="Abadi" panose="020B0604020104020204" pitchFamily="34" charset="0"/>
              </a:rPr>
              <a:t>, SVM, Decision Tree and KNN models</a:t>
            </a:r>
          </a:p>
          <a:p>
            <a:pPr>
              <a:lnSpc>
                <a:spcPct val="100000"/>
              </a:lnSpc>
              <a:spcBef>
                <a:spcPts val="1400"/>
              </a:spcBef>
            </a:pPr>
            <a:r>
              <a:rPr lang="en-US" sz="2200" dirty="0">
                <a:solidFill>
                  <a:schemeClr val="accent3">
                    <a:lumMod val="25000"/>
                  </a:schemeClr>
                </a:solidFill>
                <a:latin typeface="Abadi" panose="020B0604020104020204" pitchFamily="34" charset="0"/>
              </a:rPr>
              <a:t>Calculating the accuracy on the test data using the </a:t>
            </a:r>
            <a:r>
              <a:rPr lang="en-US" sz="2200" dirty="0" err="1">
                <a:solidFill>
                  <a:schemeClr val="accent3">
                    <a:lumMod val="25000"/>
                  </a:schemeClr>
                </a:solidFill>
                <a:latin typeface="Abadi" panose="020B0604020104020204" pitchFamily="34" charset="0"/>
              </a:rPr>
              <a:t>method.score</a:t>
            </a:r>
            <a:r>
              <a:rPr lang="en-US" sz="2200" dirty="0">
                <a:solidFill>
                  <a:schemeClr val="accent3">
                    <a:lumMod val="25000"/>
                  </a:schemeClr>
                </a:solidFill>
                <a:latin typeface="Abadi" panose="020B0604020104020204" pitchFamily="34" charset="0"/>
              </a:rPr>
              <a:t>() method</a:t>
            </a:r>
          </a:p>
          <a:p>
            <a:pPr>
              <a:lnSpc>
                <a:spcPct val="100000"/>
              </a:lnSpc>
              <a:spcBef>
                <a:spcPts val="1400"/>
              </a:spcBef>
            </a:pPr>
            <a:r>
              <a:rPr lang="en-US" sz="2200" dirty="0">
                <a:solidFill>
                  <a:schemeClr val="accent3">
                    <a:lumMod val="25000"/>
                  </a:schemeClr>
                </a:solidFill>
                <a:latin typeface="Abadi" panose="020B0604020104020204" pitchFamily="34" charset="0"/>
              </a:rPr>
              <a:t>Examining the confusion matrix for all models</a:t>
            </a:r>
          </a:p>
          <a:p>
            <a:pPr>
              <a:lnSpc>
                <a:spcPct val="100000"/>
              </a:lnSpc>
              <a:spcBef>
                <a:spcPts val="1400"/>
              </a:spcBef>
            </a:pPr>
            <a:r>
              <a:rPr lang="en-US" sz="2200" dirty="0">
                <a:solidFill>
                  <a:schemeClr val="accent3">
                    <a:lumMod val="25000"/>
                  </a:schemeClr>
                </a:solidFill>
                <a:latin typeface="Abadi" panose="020B0604020104020204" pitchFamily="34" charset="0"/>
              </a:rPr>
              <a:t>Finding the method that performs the best by examining the </a:t>
            </a:r>
            <a:r>
              <a:rPr lang="en-US" sz="2200" dirty="0" err="1">
                <a:solidFill>
                  <a:schemeClr val="accent3">
                    <a:lumMod val="25000"/>
                  </a:schemeClr>
                </a:solidFill>
                <a:latin typeface="Abadi" panose="020B0604020104020204" pitchFamily="34" charset="0"/>
              </a:rPr>
              <a:t>Jaccard_score</a:t>
            </a:r>
            <a:r>
              <a:rPr lang="en-US" sz="2200" dirty="0">
                <a:solidFill>
                  <a:schemeClr val="accent3">
                    <a:lumMod val="25000"/>
                  </a:schemeClr>
                </a:solidFill>
                <a:latin typeface="Abadi" panose="020B0604020104020204" pitchFamily="34" charset="0"/>
              </a:rPr>
              <a:t> and F1_score metrics</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https://github.com/Pavanreddy-2003/IBM-Data-Science-Capstone/blob/main/%5B8%5D%20Machine%20Learning%20Pediction.ipynb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885681" y="1936116"/>
            <a:ext cx="10420638" cy="929640"/>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can infer from the plot that larger the flight amount at a launch site,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8511014-194E-9677-E9FA-73DA9DB10FAE}"/>
              </a:ext>
            </a:extLst>
          </p:cNvPr>
          <p:cNvPicPr>
            <a:picLocks noChangeAspect="1"/>
          </p:cNvPicPr>
          <p:nvPr/>
        </p:nvPicPr>
        <p:blipFill>
          <a:blip r:embed="rId3"/>
          <a:stretch>
            <a:fillRect/>
          </a:stretch>
        </p:blipFill>
        <p:spPr>
          <a:xfrm>
            <a:off x="518160" y="3019329"/>
            <a:ext cx="11155680" cy="218290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39049325-BADE-A090-A2FD-4BCAEE5D7FA7}"/>
              </a:ext>
            </a:extLst>
          </p:cNvPr>
          <p:cNvSpPr txBox="1">
            <a:spLocks/>
          </p:cNvSpPr>
          <p:nvPr/>
        </p:nvSpPr>
        <p:spPr>
          <a:xfrm>
            <a:off x="885681" y="1936116"/>
            <a:ext cx="10420638" cy="929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IN" sz="2200" dirty="0">
                <a:solidFill>
                  <a:schemeClr val="accent3">
                    <a:lumMod val="25000"/>
                  </a:schemeClr>
                </a:solidFill>
                <a:latin typeface="Abadi" panose="020B0604020104020204" pitchFamily="34" charset="0"/>
              </a:rPr>
              <a:t>Greater the payload mass for launch site CCAFS SLC 40, higher the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E7D8FA2F-107A-0A41-F7F5-CDC313ADCDFA}"/>
              </a:ext>
            </a:extLst>
          </p:cNvPr>
          <p:cNvPicPr>
            <a:picLocks noChangeAspect="1"/>
          </p:cNvPicPr>
          <p:nvPr/>
        </p:nvPicPr>
        <p:blipFill>
          <a:blip r:embed="rId3"/>
          <a:stretch>
            <a:fillRect/>
          </a:stretch>
        </p:blipFill>
        <p:spPr>
          <a:xfrm>
            <a:off x="453194" y="2865756"/>
            <a:ext cx="11285611" cy="21954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F5D7DADC-2515-247E-8E62-79DB47E908CC}"/>
              </a:ext>
            </a:extLst>
          </p:cNvPr>
          <p:cNvSpPr txBox="1">
            <a:spLocks/>
          </p:cNvSpPr>
          <p:nvPr/>
        </p:nvSpPr>
        <p:spPr>
          <a:xfrm>
            <a:off x="885681" y="1936116"/>
            <a:ext cx="10420638"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SSO, VLEO have the most success rate.</a:t>
            </a:r>
          </a:p>
        </p:txBody>
      </p:sp>
      <p:pic>
        <p:nvPicPr>
          <p:cNvPr id="9" name="Picture 8">
            <a:extLst>
              <a:ext uri="{FF2B5EF4-FFF2-40B4-BE49-F238E27FC236}">
                <a16:creationId xmlns:a16="http://schemas.microsoft.com/office/drawing/2014/main" id="{BDD7DB9F-F5B6-A0C0-DF0E-30B6C8427F96}"/>
              </a:ext>
            </a:extLst>
          </p:cNvPr>
          <p:cNvPicPr>
            <a:picLocks noChangeAspect="1"/>
          </p:cNvPicPr>
          <p:nvPr/>
        </p:nvPicPr>
        <p:blipFill>
          <a:blip r:embed="rId3"/>
          <a:stretch>
            <a:fillRect/>
          </a:stretch>
        </p:blipFill>
        <p:spPr>
          <a:xfrm>
            <a:off x="1236201" y="2467453"/>
            <a:ext cx="4113039" cy="3959758"/>
          </a:xfrm>
          <a:prstGeom prst="rect">
            <a:avLst/>
          </a:prstGeom>
        </p:spPr>
      </p:pic>
      <p:pic>
        <p:nvPicPr>
          <p:cNvPr id="10" name="Picture 9">
            <a:extLst>
              <a:ext uri="{FF2B5EF4-FFF2-40B4-BE49-F238E27FC236}">
                <a16:creationId xmlns:a16="http://schemas.microsoft.com/office/drawing/2014/main" id="{4511AF90-4083-BC4B-BFAA-28CA8663EA9E}"/>
              </a:ext>
            </a:extLst>
          </p:cNvPr>
          <p:cNvPicPr>
            <a:picLocks noChangeAspect="1"/>
          </p:cNvPicPr>
          <p:nvPr/>
        </p:nvPicPr>
        <p:blipFill>
          <a:blip r:embed="rId4"/>
          <a:stretch>
            <a:fillRect/>
          </a:stretch>
        </p:blipFill>
        <p:spPr>
          <a:xfrm>
            <a:off x="5998504" y="2654289"/>
            <a:ext cx="5109695" cy="320215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26B12BB3-E2A1-5306-9740-9EEA529FD852}"/>
              </a:ext>
            </a:extLst>
          </p:cNvPr>
          <p:cNvSpPr txBox="1">
            <a:spLocks/>
          </p:cNvSpPr>
          <p:nvPr/>
        </p:nvSpPr>
        <p:spPr>
          <a:xfrm>
            <a:off x="885681" y="1661591"/>
            <a:ext cx="10420638" cy="74632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LEO orbit, success is related to number of flights whereas in the GTO orbit, there is no relationship between flight number and orbit</a:t>
            </a:r>
          </a:p>
        </p:txBody>
      </p:sp>
      <p:pic>
        <p:nvPicPr>
          <p:cNvPr id="7" name="Picture 6">
            <a:extLst>
              <a:ext uri="{FF2B5EF4-FFF2-40B4-BE49-F238E27FC236}">
                <a16:creationId xmlns:a16="http://schemas.microsoft.com/office/drawing/2014/main" id="{9377C613-7F16-7BF1-1567-C99EF0E8FF7E}"/>
              </a:ext>
            </a:extLst>
          </p:cNvPr>
          <p:cNvPicPr>
            <a:picLocks noChangeAspect="1"/>
          </p:cNvPicPr>
          <p:nvPr/>
        </p:nvPicPr>
        <p:blipFill>
          <a:blip r:embed="rId3"/>
          <a:stretch>
            <a:fillRect/>
          </a:stretch>
        </p:blipFill>
        <p:spPr>
          <a:xfrm>
            <a:off x="243840" y="2932220"/>
            <a:ext cx="11457972" cy="226418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010" y="2057400"/>
            <a:ext cx="10515599" cy="7010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landing is more for PO, LEO and ISS orbits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D37016D-AF0D-AB39-DF1F-BD33C4C3C718}"/>
              </a:ext>
            </a:extLst>
          </p:cNvPr>
          <p:cNvPicPr>
            <a:picLocks noChangeAspect="1"/>
          </p:cNvPicPr>
          <p:nvPr/>
        </p:nvPicPr>
        <p:blipFill>
          <a:blip r:embed="rId3"/>
          <a:stretch>
            <a:fillRect/>
          </a:stretch>
        </p:blipFill>
        <p:spPr>
          <a:xfrm>
            <a:off x="480449" y="3023537"/>
            <a:ext cx="11094720" cy="215204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770010" y="1877514"/>
            <a:ext cx="10515599" cy="549049"/>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Success rate has been increasing from 2013 to 2020</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80C11DA-00EF-D5DB-405E-FD86B2CAF0C9}"/>
              </a:ext>
            </a:extLst>
          </p:cNvPr>
          <p:cNvPicPr>
            <a:picLocks noChangeAspect="1"/>
          </p:cNvPicPr>
          <p:nvPr/>
        </p:nvPicPr>
        <p:blipFill>
          <a:blip r:embed="rId3"/>
          <a:stretch>
            <a:fillRect/>
          </a:stretch>
        </p:blipFill>
        <p:spPr>
          <a:xfrm>
            <a:off x="2351697" y="2431114"/>
            <a:ext cx="7352223" cy="400064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Keyword </a:t>
            </a:r>
            <a:r>
              <a:rPr lang="en-US" sz="2200" b="1" dirty="0">
                <a:solidFill>
                  <a:schemeClr val="accent3">
                    <a:lumMod val="25000"/>
                  </a:schemeClr>
                </a:solidFill>
                <a:latin typeface="Abadi" panose="020B0604020104020204" pitchFamily="34" charset="0"/>
              </a:rPr>
              <a:t>DISTINCT </a:t>
            </a:r>
            <a:r>
              <a:rPr lang="en-US" sz="2200" dirty="0">
                <a:solidFill>
                  <a:schemeClr val="accent3">
                    <a:lumMod val="25000"/>
                  </a:schemeClr>
                </a:solidFill>
                <a:latin typeface="Abadi" panose="020B0604020104020204" pitchFamily="34" charset="0"/>
              </a:rPr>
              <a:t>is used to show only unique launch sites form the SpaceX data.</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B786AC6-A5EA-2EF7-AD15-69F89046C218}"/>
              </a:ext>
            </a:extLst>
          </p:cNvPr>
          <p:cNvPicPr>
            <a:picLocks noChangeAspect="1"/>
          </p:cNvPicPr>
          <p:nvPr/>
        </p:nvPicPr>
        <p:blipFill>
          <a:blip r:embed="rId3"/>
          <a:stretch>
            <a:fillRect/>
          </a:stretch>
        </p:blipFill>
        <p:spPr>
          <a:xfrm>
            <a:off x="2173121" y="2494357"/>
            <a:ext cx="7709379" cy="36826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327C310C-B33F-5922-AE2E-21AB635E99EF}"/>
              </a:ext>
            </a:extLst>
          </p:cNvPr>
          <p:cNvPicPr>
            <a:picLocks noChangeAspect="1"/>
          </p:cNvPicPr>
          <p:nvPr/>
        </p:nvPicPr>
        <p:blipFill>
          <a:blip r:embed="rId3"/>
          <a:stretch>
            <a:fillRect/>
          </a:stretch>
        </p:blipFill>
        <p:spPr>
          <a:xfrm>
            <a:off x="1866309" y="1388379"/>
            <a:ext cx="8459381" cy="523948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02A05F0-12C4-5169-CA54-126046912A59}"/>
              </a:ext>
            </a:extLst>
          </p:cNvPr>
          <p:cNvPicPr>
            <a:picLocks noChangeAspect="1"/>
          </p:cNvPicPr>
          <p:nvPr/>
        </p:nvPicPr>
        <p:blipFill>
          <a:blip r:embed="rId3"/>
          <a:stretch>
            <a:fillRect/>
          </a:stretch>
        </p:blipFill>
        <p:spPr>
          <a:xfrm>
            <a:off x="337334" y="2209630"/>
            <a:ext cx="11517332" cy="24387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2AD6A6D-B2F6-766E-6891-6877A9917877}"/>
              </a:ext>
            </a:extLst>
          </p:cNvPr>
          <p:cNvPicPr>
            <a:picLocks noChangeAspect="1"/>
          </p:cNvPicPr>
          <p:nvPr/>
        </p:nvPicPr>
        <p:blipFill>
          <a:blip r:embed="rId3"/>
          <a:stretch>
            <a:fillRect/>
          </a:stretch>
        </p:blipFill>
        <p:spPr>
          <a:xfrm>
            <a:off x="480229" y="2347761"/>
            <a:ext cx="11231542" cy="216247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937650" y="1699895"/>
            <a:ext cx="9745589" cy="105473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we can see, the first successful landing outcome on drone ship was 8</a:t>
            </a:r>
            <a:r>
              <a:rPr lang="en-US" sz="2200" baseline="30000" dirty="0">
                <a:solidFill>
                  <a:schemeClr val="accent3">
                    <a:lumMod val="25000"/>
                  </a:schemeClr>
                </a:solidFill>
                <a:latin typeface="Abadi"/>
              </a:rPr>
              <a:t>th</a:t>
            </a:r>
            <a:r>
              <a:rPr lang="en-US" sz="2200" dirty="0">
                <a:solidFill>
                  <a:schemeClr val="accent3">
                    <a:lumMod val="25000"/>
                  </a:schemeClr>
                </a:solidFill>
                <a:latin typeface="Abadi"/>
              </a:rPr>
              <a:t> April 2016.</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8576F7E-11D7-9D69-0590-E15E6C34FACF}"/>
              </a:ext>
            </a:extLst>
          </p:cNvPr>
          <p:cNvPicPr>
            <a:picLocks noChangeAspect="1"/>
          </p:cNvPicPr>
          <p:nvPr/>
        </p:nvPicPr>
        <p:blipFill>
          <a:blip r:embed="rId3"/>
          <a:stretch>
            <a:fillRect/>
          </a:stretch>
        </p:blipFill>
        <p:spPr>
          <a:xfrm>
            <a:off x="316776" y="2836369"/>
            <a:ext cx="11422069" cy="25340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a:t>
            </a:r>
            <a:r>
              <a:rPr lang="en-US" sz="2200" b="1" dirty="0">
                <a:solidFill>
                  <a:schemeClr val="accent3">
                    <a:lumMod val="25000"/>
                  </a:schemeClr>
                </a:solidFill>
                <a:latin typeface="Abadi"/>
              </a:rPr>
              <a:t>WHERE </a:t>
            </a:r>
            <a:r>
              <a:rPr lang="en-US" sz="2200" dirty="0">
                <a:solidFill>
                  <a:schemeClr val="accent3">
                    <a:lumMod val="25000"/>
                  </a:schemeClr>
                </a:solidFill>
                <a:latin typeface="Abadi"/>
              </a:rPr>
              <a:t>clause to filter for boosters which have successfully landed on drone ship and applied the </a:t>
            </a:r>
            <a:r>
              <a:rPr lang="en-US" sz="2200" b="1" dirty="0">
                <a:solidFill>
                  <a:schemeClr val="accent3">
                    <a:lumMod val="25000"/>
                  </a:schemeClr>
                </a:solidFill>
                <a:latin typeface="Abadi"/>
              </a:rPr>
              <a:t>AND </a:t>
            </a:r>
            <a:r>
              <a:rPr lang="en-US" sz="2200" dirty="0">
                <a:solidFill>
                  <a:schemeClr val="accent3">
                    <a:lumMod val="25000"/>
                  </a:schemeClr>
                </a:solidFill>
                <a:latin typeface="Abadi"/>
              </a:rPr>
              <a:t>condition to determine successful landing with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B8109B5-D6B3-65B4-6407-786939067827}"/>
              </a:ext>
            </a:extLst>
          </p:cNvPr>
          <p:cNvPicPr>
            <a:picLocks noChangeAspect="1"/>
          </p:cNvPicPr>
          <p:nvPr/>
        </p:nvPicPr>
        <p:blipFill>
          <a:blip r:embed="rId3"/>
          <a:stretch>
            <a:fillRect/>
          </a:stretch>
        </p:blipFill>
        <p:spPr>
          <a:xfrm>
            <a:off x="410516" y="3082297"/>
            <a:ext cx="11234590" cy="29432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770010" y="1382622"/>
            <a:ext cx="10687961" cy="518581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Data Collection through API</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1900" dirty="0">
                <a:solidFill>
                  <a:schemeClr val="accent3">
                    <a:lumMod val="25000"/>
                  </a:schemeClr>
                </a:solidFill>
                <a:latin typeface="Abadi" panose="020B0604020104020204" pitchFamily="34" charset="0"/>
              </a:rPr>
              <a:t>Exploratory Data Analytics result</a:t>
            </a:r>
          </a:p>
          <a:p>
            <a:pPr>
              <a:lnSpc>
                <a:spcPct val="100000"/>
              </a:lnSpc>
              <a:spcBef>
                <a:spcPts val="1400"/>
              </a:spcBef>
            </a:pPr>
            <a:r>
              <a:rPr lang="en-US" sz="1900" dirty="0">
                <a:solidFill>
                  <a:schemeClr val="accent3">
                    <a:lumMod val="25000"/>
                  </a:schemeClr>
                </a:solidFill>
                <a:latin typeface="Abadi" panose="020B0604020104020204" pitchFamily="34" charset="0"/>
              </a:rPr>
              <a:t>Interactive insights (screenshots)</a:t>
            </a:r>
          </a:p>
          <a:p>
            <a:pPr>
              <a:lnSpc>
                <a:spcPct val="100000"/>
              </a:lnSpc>
              <a:spcBef>
                <a:spcPts val="1400"/>
              </a:spcBef>
            </a:pPr>
            <a:r>
              <a:rPr lang="en-US" sz="19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7EF5776-E0FF-553B-7ECB-1B9DEE729281}"/>
              </a:ext>
            </a:extLst>
          </p:cNvPr>
          <p:cNvPicPr>
            <a:picLocks noChangeAspect="1"/>
          </p:cNvPicPr>
          <p:nvPr/>
        </p:nvPicPr>
        <p:blipFill>
          <a:blip r:embed="rId3"/>
          <a:stretch>
            <a:fillRect/>
          </a:stretch>
        </p:blipFill>
        <p:spPr>
          <a:xfrm>
            <a:off x="228999" y="1938130"/>
            <a:ext cx="11734001" cy="3491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4A407D2-5136-909B-127F-9C3195FB6E6E}"/>
              </a:ext>
            </a:extLst>
          </p:cNvPr>
          <p:cNvPicPr>
            <a:picLocks noChangeAspect="1"/>
          </p:cNvPicPr>
          <p:nvPr/>
        </p:nvPicPr>
        <p:blipFill>
          <a:blip r:embed="rId3"/>
          <a:stretch>
            <a:fillRect/>
          </a:stretch>
        </p:blipFill>
        <p:spPr>
          <a:xfrm>
            <a:off x="1426827" y="1586437"/>
            <a:ext cx="9201967" cy="48407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0" y="1825625"/>
            <a:ext cx="9745589"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records which will display the month names,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2017</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2478A55-E789-7531-7890-D223F4900054}"/>
              </a:ext>
            </a:extLst>
          </p:cNvPr>
          <p:cNvPicPr>
            <a:picLocks noChangeAspect="1"/>
          </p:cNvPicPr>
          <p:nvPr/>
        </p:nvPicPr>
        <p:blipFill>
          <a:blip r:embed="rId3"/>
          <a:stretch>
            <a:fillRect/>
          </a:stretch>
        </p:blipFill>
        <p:spPr>
          <a:xfrm>
            <a:off x="329710" y="3256591"/>
            <a:ext cx="10368772" cy="276898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0" y="1423987"/>
            <a:ext cx="10515600" cy="18929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Selected landing outcomes and the </a:t>
            </a:r>
            <a:r>
              <a:rPr lang="en-US" sz="2200" b="1" dirty="0">
                <a:solidFill>
                  <a:schemeClr val="accent3">
                    <a:lumMod val="25000"/>
                  </a:schemeClr>
                </a:solidFill>
                <a:latin typeface="Abadi"/>
              </a:rPr>
              <a:t>COUNT </a:t>
            </a:r>
            <a:r>
              <a:rPr lang="en-US" sz="2200" dirty="0">
                <a:solidFill>
                  <a:schemeClr val="accent3">
                    <a:lumMod val="25000"/>
                  </a:schemeClr>
                </a:solidFill>
                <a:latin typeface="Abadi"/>
              </a:rPr>
              <a:t>of landing outcomes form the data and used the </a:t>
            </a:r>
            <a:r>
              <a:rPr lang="en-US" sz="2200" b="1" dirty="0">
                <a:solidFill>
                  <a:schemeClr val="accent3">
                    <a:lumMod val="25000"/>
                  </a:schemeClr>
                </a:solidFill>
                <a:latin typeface="Abadi"/>
              </a:rPr>
              <a:t>WHERE </a:t>
            </a:r>
            <a:r>
              <a:rPr lang="en-US" sz="2200" dirty="0">
                <a:solidFill>
                  <a:schemeClr val="accent3">
                    <a:lumMod val="25000"/>
                  </a:schemeClr>
                </a:solidFill>
                <a:latin typeface="Abadi"/>
              </a:rPr>
              <a:t>clause to filter for landing outcomes </a:t>
            </a:r>
            <a:r>
              <a:rPr lang="en-US" sz="2200" b="1" dirty="0">
                <a:solidFill>
                  <a:schemeClr val="accent3">
                    <a:lumMod val="25000"/>
                  </a:schemeClr>
                </a:solidFill>
                <a:latin typeface="Abadi"/>
              </a:rPr>
              <a:t>BTEWEEN </a:t>
            </a:r>
            <a:r>
              <a:rPr lang="en-US" sz="2200" dirty="0">
                <a:solidFill>
                  <a:schemeClr val="accent3">
                    <a:lumMod val="25000"/>
                  </a:schemeClr>
                </a:solidFill>
                <a:latin typeface="Abadi"/>
              </a:rPr>
              <a:t>the dates</a:t>
            </a:r>
          </a:p>
          <a:p>
            <a:pPr>
              <a:lnSpc>
                <a:spcPct val="100000"/>
              </a:lnSpc>
              <a:spcBef>
                <a:spcPts val="1400"/>
              </a:spcBef>
            </a:pPr>
            <a:r>
              <a:rPr lang="en-US" sz="2200" dirty="0">
                <a:solidFill>
                  <a:schemeClr val="accent3">
                    <a:lumMod val="25000"/>
                  </a:schemeClr>
                </a:solidFill>
                <a:latin typeface="Abadi"/>
              </a:rPr>
              <a:t>Then applied </a:t>
            </a:r>
            <a:r>
              <a:rPr lang="en-US" sz="2200" b="1" dirty="0">
                <a:solidFill>
                  <a:schemeClr val="accent3">
                    <a:lumMod val="25000"/>
                  </a:schemeClr>
                </a:solidFill>
                <a:latin typeface="Abadi"/>
              </a:rPr>
              <a:t>GROUP BY </a:t>
            </a:r>
            <a:r>
              <a:rPr lang="en-US" sz="2200" dirty="0">
                <a:solidFill>
                  <a:schemeClr val="accent3">
                    <a:lumMod val="25000"/>
                  </a:schemeClr>
                </a:solidFill>
                <a:latin typeface="Abadi"/>
              </a:rPr>
              <a:t>clause to group the landing outcomes and the </a:t>
            </a:r>
            <a:r>
              <a:rPr lang="en-US" sz="2200" b="1" dirty="0">
                <a:solidFill>
                  <a:schemeClr val="accent3">
                    <a:lumMod val="25000"/>
                  </a:schemeClr>
                </a:solidFill>
                <a:latin typeface="Abadi"/>
              </a:rPr>
              <a:t>ORDER BY </a:t>
            </a:r>
            <a:r>
              <a:rPr lang="en-US" sz="2200" dirty="0">
                <a:solidFill>
                  <a:schemeClr val="accent3">
                    <a:lumMod val="25000"/>
                  </a:schemeClr>
                </a:solidFill>
                <a:latin typeface="Abadi"/>
              </a:rPr>
              <a:t>clause to order the grouped landing outcome in descending order.</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9957EEF-5F58-E434-5454-6167B921C1F3}"/>
              </a:ext>
            </a:extLst>
          </p:cNvPr>
          <p:cNvPicPr>
            <a:picLocks noChangeAspect="1"/>
          </p:cNvPicPr>
          <p:nvPr/>
        </p:nvPicPr>
        <p:blipFill>
          <a:blip r:embed="rId3"/>
          <a:stretch>
            <a:fillRect/>
          </a:stretch>
        </p:blipFill>
        <p:spPr>
          <a:xfrm>
            <a:off x="2537451" y="3093918"/>
            <a:ext cx="6980718" cy="333329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Global Map Markers</a:t>
            </a:r>
          </a:p>
        </p:txBody>
      </p:sp>
      <p:pic>
        <p:nvPicPr>
          <p:cNvPr id="6" name="Picture 5">
            <a:extLst>
              <a:ext uri="{FF2B5EF4-FFF2-40B4-BE49-F238E27FC236}">
                <a16:creationId xmlns:a16="http://schemas.microsoft.com/office/drawing/2014/main" id="{D82B358D-6EDD-1B16-FF73-C2AAE68C41B4}"/>
              </a:ext>
            </a:extLst>
          </p:cNvPr>
          <p:cNvPicPr>
            <a:picLocks noChangeAspect="1"/>
          </p:cNvPicPr>
          <p:nvPr/>
        </p:nvPicPr>
        <p:blipFill>
          <a:blip r:embed="rId3"/>
          <a:stretch>
            <a:fillRect/>
          </a:stretch>
        </p:blipFill>
        <p:spPr>
          <a:xfrm>
            <a:off x="1026500" y="1428470"/>
            <a:ext cx="9656740" cy="49461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91CDCF71-2C74-69DC-4340-72280DBE97BF}"/>
              </a:ext>
            </a:extLst>
          </p:cNvPr>
          <p:cNvPicPr>
            <a:picLocks noChangeAspect="1"/>
          </p:cNvPicPr>
          <p:nvPr/>
        </p:nvPicPr>
        <p:blipFill>
          <a:blip r:embed="rId3"/>
          <a:stretch>
            <a:fillRect/>
          </a:stretch>
        </p:blipFill>
        <p:spPr>
          <a:xfrm>
            <a:off x="952500" y="1580394"/>
            <a:ext cx="10287000" cy="473895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 achieved by each launch site</a:t>
            </a:r>
          </a:p>
        </p:txBody>
      </p:sp>
      <p:pic>
        <p:nvPicPr>
          <p:cNvPr id="4" name="Picture 3">
            <a:extLst>
              <a:ext uri="{FF2B5EF4-FFF2-40B4-BE49-F238E27FC236}">
                <a16:creationId xmlns:a16="http://schemas.microsoft.com/office/drawing/2014/main" id="{714DB3B1-DC2D-B2A7-F6F3-D4B60D7C66CA}"/>
              </a:ext>
            </a:extLst>
          </p:cNvPr>
          <p:cNvPicPr>
            <a:picLocks noChangeAspect="1"/>
          </p:cNvPicPr>
          <p:nvPr/>
        </p:nvPicPr>
        <p:blipFill>
          <a:blip r:embed="rId3"/>
          <a:stretch>
            <a:fillRect/>
          </a:stretch>
        </p:blipFill>
        <p:spPr>
          <a:xfrm>
            <a:off x="430505" y="1683305"/>
            <a:ext cx="11330990" cy="399137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launch site (CCAFS LC-40) success ratio </a:t>
            </a:r>
          </a:p>
        </p:txBody>
      </p:sp>
      <p:pic>
        <p:nvPicPr>
          <p:cNvPr id="4" name="Picture 3">
            <a:extLst>
              <a:ext uri="{FF2B5EF4-FFF2-40B4-BE49-F238E27FC236}">
                <a16:creationId xmlns:a16="http://schemas.microsoft.com/office/drawing/2014/main" id="{0CD5B8B7-D510-EB57-F260-0FF7489F8569}"/>
              </a:ext>
            </a:extLst>
          </p:cNvPr>
          <p:cNvPicPr>
            <a:picLocks noChangeAspect="1"/>
          </p:cNvPicPr>
          <p:nvPr/>
        </p:nvPicPr>
        <p:blipFill>
          <a:blip r:embed="rId3"/>
          <a:stretch>
            <a:fillRect/>
          </a:stretch>
        </p:blipFill>
        <p:spPr>
          <a:xfrm>
            <a:off x="900141" y="1855526"/>
            <a:ext cx="10385470" cy="36160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9" y="1432560"/>
            <a:ext cx="10159972" cy="4593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panose="020B0604020104020204" pitchFamily="34" charset="0"/>
              </a:rPr>
              <a:t>Project background and context</a:t>
            </a:r>
          </a:p>
          <a:p>
            <a:pPr lvl="1" algn="just">
              <a:spcBef>
                <a:spcPts val="1400"/>
              </a:spcBef>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the launch. This info can be used if an alternative company wants to bid against space X for a project launch. This goal of the project is to create a machine learning pipeline to predict if the first stage will land successfully.</a:t>
            </a:r>
          </a:p>
          <a:p>
            <a:pPr lvl="1" algn="just">
              <a:spcBef>
                <a:spcPts val="1400"/>
              </a:spcBef>
            </a:pPr>
            <a:endParaRPr lang="en-US" sz="1800" dirty="0">
              <a:solidFill>
                <a:schemeClr val="accent3">
                  <a:lumMod val="25000"/>
                </a:schemeClr>
              </a:solidFill>
              <a:latin typeface="Abadi" panose="020B0604020104020204" pitchFamily="34" charset="0"/>
            </a:endParaRPr>
          </a:p>
          <a:p>
            <a:pPr algn="just">
              <a:spcBef>
                <a:spcPts val="1400"/>
              </a:spcBef>
            </a:pPr>
            <a:r>
              <a:rPr lang="en-US" sz="2200" dirty="0">
                <a:solidFill>
                  <a:schemeClr val="accent3">
                    <a:lumMod val="25000"/>
                  </a:schemeClr>
                </a:solidFill>
                <a:latin typeface="Abadi" panose="020B0604020104020204" pitchFamily="34" charset="0"/>
              </a:rPr>
              <a:t>Problems you want to find answers</a:t>
            </a:r>
          </a:p>
          <a:p>
            <a:pPr lvl="1" algn="just">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lgn="just">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lgn="just">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Scatter plot of Payload vs Launch Outcome for all sites, with different payload selected in the range slider</a:t>
            </a:r>
          </a:p>
        </p:txBody>
      </p:sp>
      <p:pic>
        <p:nvPicPr>
          <p:cNvPr id="4" name="Picture 3">
            <a:extLst>
              <a:ext uri="{FF2B5EF4-FFF2-40B4-BE49-F238E27FC236}">
                <a16:creationId xmlns:a16="http://schemas.microsoft.com/office/drawing/2014/main" id="{B2BF5E0D-8B55-6783-4269-D9C269281375}"/>
              </a:ext>
            </a:extLst>
          </p:cNvPr>
          <p:cNvPicPr>
            <a:picLocks noChangeAspect="1"/>
          </p:cNvPicPr>
          <p:nvPr/>
        </p:nvPicPr>
        <p:blipFill>
          <a:blip r:embed="rId3"/>
          <a:stretch>
            <a:fillRect/>
          </a:stretch>
        </p:blipFill>
        <p:spPr>
          <a:xfrm>
            <a:off x="453194" y="1870816"/>
            <a:ext cx="11285611" cy="365645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type="body" sz="half" idx="4294967295"/>
          </p:nvPr>
        </p:nvSpPr>
        <p:spPr>
          <a:xfrm>
            <a:off x="770011" y="1665236"/>
            <a:ext cx="9958950" cy="843966"/>
          </a:xfrm>
          <a:prstGeom prst="rect">
            <a:avLst/>
          </a:prstGeom>
        </p:spPr>
        <p:txBody>
          <a:bodyPr vert="horz" lIns="91440" tIns="45720" rIns="91440" bIns="45720" rtlCol="0" anchor="t">
            <a:normAutofit/>
          </a:bodyPr>
          <a:lstStyle/>
          <a:p>
            <a:pPr algn="ctr">
              <a:lnSpc>
                <a:spcPct val="100000"/>
              </a:lnSpc>
              <a:spcBef>
                <a:spcPts val="1400"/>
              </a:spcBef>
            </a:pPr>
            <a:r>
              <a:rPr lang="en-US" sz="2200" dirty="0">
                <a:solidFill>
                  <a:schemeClr val="accent3">
                    <a:lumMod val="25000"/>
                  </a:schemeClr>
                </a:solidFill>
                <a:latin typeface="Abadi"/>
              </a:rPr>
              <a:t>We could infer that the decision tree classifier is the model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C539F99-1227-1083-4478-6A1D74A8EAC4}"/>
              </a:ext>
            </a:extLst>
          </p:cNvPr>
          <p:cNvPicPr>
            <a:picLocks noChangeAspect="1"/>
          </p:cNvPicPr>
          <p:nvPr/>
        </p:nvPicPr>
        <p:blipFill>
          <a:blip r:embed="rId3"/>
          <a:stretch>
            <a:fillRect/>
          </a:stretch>
        </p:blipFill>
        <p:spPr>
          <a:xfrm>
            <a:off x="663330" y="2531181"/>
            <a:ext cx="10728961" cy="347241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type="body" sz="half" idx="4294967295"/>
          </p:nvPr>
        </p:nvSpPr>
        <p:spPr>
          <a:xfrm>
            <a:off x="770011" y="1523591"/>
            <a:ext cx="10515600" cy="1371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7DFEDFC-429A-0CD5-0C2A-7DC0DDCC1325}"/>
              </a:ext>
            </a:extLst>
          </p:cNvPr>
          <p:cNvPicPr>
            <a:picLocks noChangeAspect="1"/>
          </p:cNvPicPr>
          <p:nvPr/>
        </p:nvPicPr>
        <p:blipFill>
          <a:blip r:embed="rId3"/>
          <a:stretch>
            <a:fillRect/>
          </a:stretch>
        </p:blipFill>
        <p:spPr>
          <a:xfrm>
            <a:off x="3881713" y="2784442"/>
            <a:ext cx="4381952" cy="372465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p:cNvSpPr>
            <a:spLocks noGrp="1"/>
          </p:cNvSpPr>
          <p:nvPr>
            <p:ph sz="half" idx="4294967295"/>
          </p:nvPr>
        </p:nvSpPr>
        <p:spPr>
          <a:xfrm>
            <a:off x="770011" y="1875054"/>
            <a:ext cx="10515600" cy="39313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45</a:t>
            </a:fld>
            <a:endParaRPr lang="en-US"/>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B34CEED3-9522-E28A-4A90-85A8CCE31407}"/>
              </a:ext>
            </a:extLst>
          </p:cNvPr>
          <p:cNvPicPr>
            <a:picLocks noChangeAspect="1"/>
          </p:cNvPicPr>
          <p:nvPr/>
        </p:nvPicPr>
        <p:blipFill>
          <a:blip r:embed="rId4"/>
          <a:stretch>
            <a:fillRect/>
          </a:stretch>
        </p:blipFill>
        <p:spPr>
          <a:xfrm>
            <a:off x="587131" y="1780700"/>
            <a:ext cx="5273285" cy="3934300"/>
          </a:xfrm>
          <a:prstGeom prst="rect">
            <a:avLst/>
          </a:prstGeom>
        </p:spPr>
      </p:pic>
      <p:pic>
        <p:nvPicPr>
          <p:cNvPr id="7" name="Picture 6">
            <a:extLst>
              <a:ext uri="{FF2B5EF4-FFF2-40B4-BE49-F238E27FC236}">
                <a16:creationId xmlns:a16="http://schemas.microsoft.com/office/drawing/2014/main" id="{DA3B47D4-BA14-8799-24ED-E2C389FA3D77}"/>
              </a:ext>
            </a:extLst>
          </p:cNvPr>
          <p:cNvPicPr>
            <a:picLocks noChangeAspect="1"/>
          </p:cNvPicPr>
          <p:nvPr/>
        </p:nvPicPr>
        <p:blipFill>
          <a:blip r:embed="rId5"/>
          <a:stretch>
            <a:fillRect/>
          </a:stretch>
        </p:blipFill>
        <p:spPr>
          <a:xfrm>
            <a:off x="6049212" y="1841660"/>
            <a:ext cx="5685387" cy="38123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Usage of One-hot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400909" cy="3645535"/>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Data collection process involved a combination of API requests from SpaceX REST API and Web Scraping data from a table in SpaceX’s Wikipedia entry. Both these methods were utilized in order to get complete info about the launches.</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Data columns like the </a:t>
            </a:r>
            <a:r>
              <a:rPr lang="en-US" sz="1800" dirty="0" err="1">
                <a:solidFill>
                  <a:schemeClr val="accent3">
                    <a:lumMod val="25000"/>
                  </a:schemeClr>
                </a:solidFill>
                <a:latin typeface="Abadi" panose="020B0604020104020204" pitchFamily="34" charset="0"/>
              </a:rPr>
              <a:t>FlightNumber</a:t>
            </a:r>
            <a:r>
              <a:rPr lang="en-US" sz="1800" dirty="0">
                <a:solidFill>
                  <a:schemeClr val="accent3">
                    <a:lumMod val="25000"/>
                  </a:schemeClr>
                </a:solidFill>
                <a:latin typeface="Abadi" panose="020B0604020104020204" pitchFamily="34" charset="0"/>
              </a:rPr>
              <a:t>, Date,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Outcome, Flights, </a:t>
            </a:r>
            <a:r>
              <a:rPr lang="en-US" sz="1800" dirty="0" err="1">
                <a:solidFill>
                  <a:schemeClr val="accent3">
                    <a:lumMod val="25000"/>
                  </a:schemeClr>
                </a:solidFill>
                <a:latin typeface="Abadi" panose="020B0604020104020204" pitchFamily="34" charset="0"/>
              </a:rPr>
              <a:t>GridFins</a:t>
            </a:r>
            <a:r>
              <a:rPr lang="en-US" sz="1800" dirty="0">
                <a:solidFill>
                  <a:schemeClr val="accent3">
                    <a:lumMod val="25000"/>
                  </a:schemeClr>
                </a:solidFill>
                <a:latin typeface="Abadi" panose="020B0604020104020204" pitchFamily="34" charset="0"/>
              </a:rPr>
              <a:t>, Reused, Legs, </a:t>
            </a:r>
            <a:r>
              <a:rPr lang="en-US" sz="1800" dirty="0" err="1">
                <a:solidFill>
                  <a:schemeClr val="accent3">
                    <a:lumMod val="25000"/>
                  </a:schemeClr>
                </a:solidFill>
                <a:latin typeface="Abadi" panose="020B0604020104020204" pitchFamily="34" charset="0"/>
              </a:rPr>
              <a:t>LandingPad</a:t>
            </a:r>
            <a:r>
              <a:rPr lang="en-US" sz="1800" dirty="0">
                <a:solidFill>
                  <a:schemeClr val="accent3">
                    <a:lumMod val="25000"/>
                  </a:schemeClr>
                </a:solidFill>
                <a:latin typeface="Abadi" panose="020B0604020104020204" pitchFamily="34" charset="0"/>
              </a:rPr>
              <a:t>, Block </a:t>
            </a:r>
            <a:r>
              <a:rPr lang="en-US" sz="1800" dirty="0" err="1">
                <a:solidFill>
                  <a:schemeClr val="accent3">
                    <a:lumMod val="25000"/>
                  </a:schemeClr>
                </a:solidFill>
                <a:latin typeface="Abadi" panose="020B0604020104020204" pitchFamily="34" charset="0"/>
              </a:rPr>
              <a:t>etc</a:t>
            </a:r>
            <a:r>
              <a:rPr lang="en-US" sz="1800" dirty="0">
                <a:solidFill>
                  <a:schemeClr val="accent3">
                    <a:lumMod val="25000"/>
                  </a:schemeClr>
                </a:solidFill>
                <a:latin typeface="Abadi" panose="020B0604020104020204" pitchFamily="34" charset="0"/>
              </a:rPr>
              <a:t> were obtained using SpaceX REST API.</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Data columns like the Flight No., Launch Site, Payload, Payload Mass, Orbit, Customer, launch outcome were obtained by using Wikipedia Web Scraping.</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820738" y="1800225"/>
            <a:ext cx="5427662" cy="4626986"/>
          </a:xfrm>
          <a:prstGeom prst="rect">
            <a:avLst/>
          </a:prstGeom>
        </p:spPr>
        <p:txBody>
          <a:bodyPr vert="horz" lIns="91440" tIns="45720" rIns="91440" bIns="45720" rtlCol="0" anchor="t">
            <a:noAutofit/>
          </a:bodyPr>
          <a:lstStyle/>
          <a:p>
            <a:r>
              <a:rPr lang="en-US" sz="2200" dirty="0">
                <a:latin typeface="Abadi" panose="020B0604020104020204" pitchFamily="34" charset="0"/>
              </a:rPr>
              <a:t>The API used is </a:t>
            </a:r>
            <a:r>
              <a:rPr lang="en-MY" sz="2200" u="sng" dirty="0">
                <a:latin typeface="Abadi" panose="020B0604020104020204" pitchFamily="34" charset="0"/>
                <a:hlinkClick r:id="rId3"/>
              </a:rPr>
              <a:t>https://api.spacexdata.com/v4/rockets/</a:t>
            </a:r>
            <a:r>
              <a:rPr lang="en-MY" sz="2200" u="sng" dirty="0">
                <a:latin typeface="Abadi" panose="020B0604020104020204" pitchFamily="34" charset="0"/>
              </a:rPr>
              <a:t>.</a:t>
            </a:r>
          </a:p>
          <a:p>
            <a:r>
              <a:rPr lang="en-MY" sz="2200" dirty="0">
                <a:latin typeface="Abadi" panose="020B0604020104020204" pitchFamily="34" charset="0"/>
              </a:rPr>
              <a:t>The API provides data about many types of rocket launches done by SpaceX, the data is therefore filtered to include only Falcon 9 launches.</a:t>
            </a:r>
          </a:p>
          <a:p>
            <a:r>
              <a:rPr lang="en-MY" sz="2200" dirty="0">
                <a:latin typeface="Abadi" panose="020B0604020104020204" pitchFamily="34" charset="0"/>
              </a:rPr>
              <a:t>Every missing value in the data is replaced the mean </a:t>
            </a:r>
            <a:r>
              <a:rPr lang="en-US" sz="2200" dirty="0">
                <a:latin typeface="Abadi" panose="020B0604020104020204" pitchFamily="34" charset="0"/>
              </a:rPr>
              <a:t>the column that the missing value belongs to.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Notebook Link: </a:t>
            </a:r>
            <a:r>
              <a:rPr lang="en-US" sz="1800" dirty="0">
                <a:solidFill>
                  <a:schemeClr val="accent3">
                    <a:lumMod val="25000"/>
                  </a:schemeClr>
                </a:solidFill>
                <a:latin typeface="Abadi" panose="020B0604020104020204" pitchFamily="34" charset="0"/>
                <a:hlinkClick r:id="rId4"/>
              </a:rPr>
              <a:t>https://github.com/Pavanreddy-2003/IBM-Data-Science-Capstone/blob/main/%5B1%5D%20Data%20Collection%20API.ipynb</a:t>
            </a:r>
            <a:endParaRPr lang="en-US" sz="1800" dirty="0">
              <a:latin typeface="Abadi" panose="020B0604020104020204" pitchFamily="34" charset="0"/>
            </a:endParaRPr>
          </a:p>
          <a:p>
            <a:endParaRPr lang="en-US" sz="1800" dirty="0">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430BDD8-263C-18A4-8B94-2B96115EFE94}"/>
              </a:ext>
            </a:extLst>
          </p:cNvPr>
          <p:cNvPicPr>
            <a:picLocks noChangeAspect="1"/>
          </p:cNvPicPr>
          <p:nvPr/>
        </p:nvPicPr>
        <p:blipFill>
          <a:blip r:embed="rId5"/>
          <a:stretch>
            <a:fillRect/>
          </a:stretch>
        </p:blipFill>
        <p:spPr>
          <a:xfrm>
            <a:off x="6096000" y="2584635"/>
            <a:ext cx="5771679" cy="25055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0" y="1716019"/>
            <a:ext cx="4548749" cy="445093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https://github.com/Pavanreddy-2003/IBM-Data-Science-Capstone/blob/main/%5B2%5D%20Data%20Collection%20with%20Web%20Scraping%20.ipynb</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4D3F0A3D-0C60-DC3C-5579-D1C81C833486}"/>
              </a:ext>
            </a:extLst>
          </p:cNvPr>
          <p:cNvPicPr>
            <a:picLocks noChangeAspect="1"/>
          </p:cNvPicPr>
          <p:nvPr/>
        </p:nvPicPr>
        <p:blipFill>
          <a:blip r:embed="rId4"/>
          <a:stretch>
            <a:fillRect/>
          </a:stretch>
        </p:blipFill>
        <p:spPr>
          <a:xfrm>
            <a:off x="5885867" y="1794388"/>
            <a:ext cx="5056453" cy="3676896"/>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1652</Words>
  <Application>Microsoft Office PowerPoint</Application>
  <PresentationFormat>Widescreen</PresentationFormat>
  <Paragraphs>190</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pelluru vijayabhaskarreddy</cp:lastModifiedBy>
  <cp:revision>204</cp:revision>
  <dcterms:created xsi:type="dcterms:W3CDTF">2021-04-29T18:58:00Z</dcterms:created>
  <dcterms:modified xsi:type="dcterms:W3CDTF">2024-08-10T16:56:44Z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